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915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915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84" y="84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92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fzIYCvBqo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480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2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C6196100-7E31-8F54-FBA7-F2A12EF8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00" y="2296969"/>
            <a:ext cx="3221799" cy="322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42D93B-F680-B526-884E-E80F72012782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Zonghua Gu, Umeå University</a:t>
            </a:r>
          </a:p>
          <a:p>
            <a:r>
              <a:rPr lang="en-US"/>
              <a:t>Nov.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 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420837" y="79079"/>
            <a:ext cx="3566661" cy="6072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092385" cy="51947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</a:t>
            </a:r>
            <a:r>
              <a:rPr lang="en-US" dirty="0" err="1"/>
              <a:t>conswider</a:t>
            </a:r>
            <a:r>
              <a:rPr lang="en-US" dirty="0"/>
              <a:t>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True Positive (TP): a sick person is diagnosed as sick</a:t>
            </a:r>
          </a:p>
          <a:p>
            <a:pPr lvl="1"/>
            <a:r>
              <a:rPr lang="en-US" dirty="0"/>
              <a:t>True Negative (TN): a healthy person is diagnosed as healthy</a:t>
            </a:r>
            <a:endParaRPr lang="en-SE" dirty="0"/>
          </a:p>
          <a:p>
            <a:pPr lvl="1"/>
            <a:r>
              <a:rPr lang="en-US" dirty="0"/>
              <a:t>False Positive (FP): a healthy person is misdiagnosed as sick</a:t>
            </a:r>
            <a:endParaRPr lang="en-SE" dirty="0"/>
          </a:p>
          <a:p>
            <a:pPr lvl="1"/>
            <a:r>
              <a:rPr lang="en-US" dirty="0"/>
              <a:t>False Negative (FN):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/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, 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blipFill>
                <a:blip r:embed="rId4"/>
                <a:stretch>
                  <a:fillRect l="-1438" b="-7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classifier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</a:t>
                </a:r>
                <a:r>
                  <a:rPr lang="en-US"/>
                  <a:t>precision and </a:t>
                </a:r>
                <a:r>
                  <a:rPr lang="en-US" dirty="0"/>
                  <a:t>recall (but not strictly monotonic)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FPR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</a:t>
                </a:r>
                <a:r>
                  <a:rPr lang="en-US" dirty="0"/>
                  <a:t>classifier</a:t>
                </a:r>
                <a:r>
                  <a:rPr lang="en-US" kern="0" dirty="0"/>
                  <a:t>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highly accurate for a rare disease (diagnose everyone to be healthy), but completely useless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C1DD-65AF-F39D-0C02-612CBE85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57" y="1306604"/>
            <a:ext cx="5773601" cy="53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2DD8-7AA2-0E1D-8F58-21690A05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for NN Training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</p:spPr>
            <p:txBody>
              <a:bodyPr/>
              <a:lstStyle/>
              <a:p>
                <a:r>
                  <a:rPr lang="en-US" dirty="0"/>
                  <a:t>Consider a single neuron denoted as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Forward inference: computing its output activation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its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weight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, and 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Back-propagation: computing gradients with chain rule, and use gradient descent to update weights and biases: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SE" b="1" dirty="0" err="1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  <a:blipFill>
                <a:blip r:embed="rId2"/>
                <a:stretch>
                  <a:fillRect l="-1956" t="-2465" r="-255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6624-AD3D-68BE-D0C7-DB4CDDE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“neural network”的图片搜索结果">
            <a:extLst>
              <a:ext uri="{FF2B5EF4-FFF2-40B4-BE49-F238E27FC236}">
                <a16:creationId xmlns:a16="http://schemas.microsoft.com/office/drawing/2014/main" id="{EEBDC71B-6F91-5D92-96FA-42A9388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2" y="4332282"/>
            <a:ext cx="3304028" cy="20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569417-14EF-EE5B-723A-DC5FB2FCB2B1}"/>
              </a:ext>
            </a:extLst>
          </p:cNvPr>
          <p:cNvSpPr/>
          <p:nvPr/>
        </p:nvSpPr>
        <p:spPr>
          <a:xfrm>
            <a:off x="8685052" y="4796087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E2E062-1BA6-97DA-A196-F6087D00D5FB}"/>
              </a:ext>
            </a:extLst>
          </p:cNvPr>
          <p:cNvSpPr/>
          <p:nvPr/>
        </p:nvSpPr>
        <p:spPr>
          <a:xfrm flipH="1">
            <a:off x="8620102" y="5292119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back-prop (slow)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B19685-A609-C856-486B-314C526DF958}"/>
              </a:ext>
            </a:extLst>
          </p:cNvPr>
          <p:cNvGrpSpPr/>
          <p:nvPr/>
        </p:nvGrpSpPr>
        <p:grpSpPr>
          <a:xfrm>
            <a:off x="7896214" y="1425613"/>
            <a:ext cx="4323443" cy="1330909"/>
            <a:chOff x="7896214" y="932001"/>
            <a:chExt cx="4323443" cy="13309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45018-36A6-C174-9643-94AD9319DE1C}"/>
                </a:ext>
              </a:extLst>
            </p:cNvPr>
            <p:cNvSpPr/>
            <p:nvPr/>
          </p:nvSpPr>
          <p:spPr>
            <a:xfrm>
              <a:off x="9979947" y="1183859"/>
              <a:ext cx="914400" cy="91440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/>
                <a:t>f</a:t>
              </a:r>
              <a:endParaRPr lang="en-SE" sz="2000" i="1" dirty="0" err="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2EA623-05F0-3069-8A5E-A47F15EC7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41" y="1193953"/>
              <a:ext cx="420967" cy="24624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EA8F8-342B-A508-5458-29F7559A60C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193953"/>
              <a:ext cx="5632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3DC709-F0B3-2DF5-592F-BF36D1D4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6402" y="1892916"/>
              <a:ext cx="542986" cy="27679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373160-00ED-728F-21FE-64788B1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2169706"/>
              <a:ext cx="50066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A5CF0-BCD7-9441-DDF6-287967E6E409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679331"/>
              <a:ext cx="972883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F562E-4A3B-B113-FEEB-6A54571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4347" y="1670065"/>
              <a:ext cx="749122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0AE1D-553E-EB3C-0BF9-B66C091ECBBA}"/>
                </a:ext>
              </a:extLst>
            </p:cNvPr>
            <p:cNvSpPr txBox="1"/>
            <p:nvPr/>
          </p:nvSpPr>
          <p:spPr>
            <a:xfrm>
              <a:off x="7896214" y="1255527"/>
              <a:ext cx="104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params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/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7C90C3-21D1-F8FB-CEB8-65A36EC5B1B8}"/>
                    </a:ext>
                  </a:extLst>
                </p:cNvPr>
                <p:cNvSpPr txBox="1"/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C803E8-5059-2A19-A8B7-67F6F581B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CEC4FF-6034-491D-F1FD-08EF2416EA2A}"/>
                    </a:ext>
                  </a:extLst>
                </p:cNvPr>
                <p:cNvSpPr txBox="1"/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FA2538-FAD0-6A37-23E8-4A0938F0F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7E384-62C4-237C-85AA-291BE743A06B}"/>
                </a:ext>
              </a:extLst>
            </p:cNvPr>
            <p:cNvSpPr txBox="1"/>
            <p:nvPr/>
          </p:nvSpPr>
          <p:spPr>
            <a:xfrm>
              <a:off x="7984212" y="189357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input</a:t>
              </a:r>
              <a:endParaRPr lang="en-SE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C2594D-AE00-B7EC-D7DB-8AABC4ECD667}"/>
                </a:ext>
              </a:extLst>
            </p:cNvPr>
            <p:cNvSpPr txBox="1"/>
            <p:nvPr/>
          </p:nvSpPr>
          <p:spPr>
            <a:xfrm>
              <a:off x="10790740" y="1023011"/>
              <a:ext cx="142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activations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C7E4EA-CACB-5004-0BA5-2B1166F15D6B}"/>
                    </a:ext>
                  </a:extLst>
                </p:cNvPr>
                <p:cNvSpPr txBox="1"/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990C5E-AD29-73BA-9704-65BD1AD8F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C8ACD-27F6-AD25-9AAD-935A2E76973C}"/>
              </a:ext>
            </a:extLst>
          </p:cNvPr>
          <p:cNvGrpSpPr/>
          <p:nvPr/>
        </p:nvGrpSpPr>
        <p:grpSpPr>
          <a:xfrm>
            <a:off x="7680417" y="2845127"/>
            <a:ext cx="4125925" cy="1370321"/>
            <a:chOff x="7680417" y="2602367"/>
            <a:chExt cx="4125925" cy="13703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791529-B295-77F3-46F7-52306EB6198C}"/>
                </a:ext>
              </a:extLst>
            </p:cNvPr>
            <p:cNvSpPr txBox="1"/>
            <p:nvPr/>
          </p:nvSpPr>
          <p:spPr>
            <a:xfrm>
              <a:off x="7680417" y="3157728"/>
              <a:ext cx="126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gradients</a:t>
              </a:r>
              <a:endParaRPr lang="en-SE" dirty="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C140DC-4895-8314-173E-7F6FC686B6C3}"/>
                </a:ext>
              </a:extLst>
            </p:cNvPr>
            <p:cNvGrpSpPr/>
            <p:nvPr/>
          </p:nvGrpSpPr>
          <p:grpSpPr>
            <a:xfrm>
              <a:off x="8850573" y="2602367"/>
              <a:ext cx="2955769" cy="1370321"/>
              <a:chOff x="8850573" y="2602367"/>
              <a:chExt cx="2955769" cy="13703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09762C-8BE9-964B-7CD2-FEE9B86D3821}"/>
                  </a:ext>
                </a:extLst>
              </p:cNvPr>
              <p:cNvSpPr/>
              <p:nvPr/>
            </p:nvSpPr>
            <p:spPr>
              <a:xfrm>
                <a:off x="10079388" y="29471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SE" sz="1200" b="1" dirty="0" err="1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FF6374A-B93D-A7B9-A247-2C69A473D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382" y="2957268"/>
                <a:ext cx="420967" cy="24624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EFE213-99C0-7039-279B-79C60FAFE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2957268"/>
                <a:ext cx="56320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92428A-F304-6CBB-FF3A-519903A43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843" y="3656231"/>
                <a:ext cx="542986" cy="27679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7D66B37-DF9C-B2B5-23E5-5ADEFB7A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933021"/>
                <a:ext cx="50066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C9F3E48-3C05-2B58-F5F7-8E98A1DC3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442646"/>
                <a:ext cx="972883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CF2A23-6939-7653-EDD6-B221A2A8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788" y="3433380"/>
                <a:ext cx="749122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E" dirty="0" err="1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a14:m>
                    <a:r>
                      <a:rPr lang="en-US" sz="1600" b="1" dirty="0"/>
                      <a:t>/</a:t>
                    </a:r>
                    <a14:m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a14:m>
                    <a:endParaRPr lang="en-US" sz="1600" b="1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sz="1600" b="1" dirty="0" err="1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206" b="-3676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130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To minimize the expected loss over training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use 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501" t="-1028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30836" y="1162805"/>
            <a:ext cx="2466929" cy="2486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9255</TotalTime>
  <Words>2681</Words>
  <Application>Microsoft Office PowerPoint</Application>
  <PresentationFormat>Widescreen</PresentationFormat>
  <Paragraphs>320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Back-Propagation for NN Training</vt:lpstr>
      <vt:lpstr>Gradient Descent</vt:lpstr>
      <vt:lpstr>Gradient Descent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929</cp:revision>
  <dcterms:created xsi:type="dcterms:W3CDTF">2020-05-28T21:34:29Z</dcterms:created>
  <dcterms:modified xsi:type="dcterms:W3CDTF">2023-11-27T14:12:31Z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